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43"/>
  </p:notesMasterIdLst>
  <p:handoutMasterIdLst>
    <p:handoutMasterId r:id="rId44"/>
  </p:handoutMasterIdLst>
  <p:sldIdLst>
    <p:sldId id="303" r:id="rId2"/>
    <p:sldId id="307" r:id="rId3"/>
    <p:sldId id="339" r:id="rId4"/>
    <p:sldId id="316" r:id="rId5"/>
    <p:sldId id="317" r:id="rId6"/>
    <p:sldId id="318" r:id="rId7"/>
    <p:sldId id="345" r:id="rId8"/>
    <p:sldId id="346" r:id="rId9"/>
    <p:sldId id="347" r:id="rId10"/>
    <p:sldId id="320" r:id="rId11"/>
    <p:sldId id="322" r:id="rId12"/>
    <p:sldId id="321" r:id="rId13"/>
    <p:sldId id="348" r:id="rId14"/>
    <p:sldId id="349" r:id="rId15"/>
    <p:sldId id="324" r:id="rId16"/>
    <p:sldId id="325" r:id="rId17"/>
    <p:sldId id="350" r:id="rId18"/>
    <p:sldId id="327" r:id="rId19"/>
    <p:sldId id="326" r:id="rId20"/>
    <p:sldId id="351" r:id="rId21"/>
    <p:sldId id="328" r:id="rId22"/>
    <p:sldId id="311" r:id="rId23"/>
    <p:sldId id="353" r:id="rId24"/>
    <p:sldId id="310" r:id="rId25"/>
    <p:sldId id="331" r:id="rId26"/>
    <p:sldId id="332" r:id="rId27"/>
    <p:sldId id="340" r:id="rId28"/>
    <p:sldId id="330" r:id="rId29"/>
    <p:sldId id="312" r:id="rId30"/>
    <p:sldId id="333" r:id="rId31"/>
    <p:sldId id="334" r:id="rId32"/>
    <p:sldId id="335" r:id="rId33"/>
    <p:sldId id="314" r:id="rId34"/>
    <p:sldId id="342" r:id="rId35"/>
    <p:sldId id="341" r:id="rId36"/>
    <p:sldId id="352" r:id="rId37"/>
    <p:sldId id="343" r:id="rId38"/>
    <p:sldId id="344" r:id="rId39"/>
    <p:sldId id="315" r:id="rId40"/>
    <p:sldId id="336" r:id="rId41"/>
    <p:sldId id="337" r:id="rId4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998" autoAdjust="0"/>
  </p:normalViewPr>
  <p:slideViewPr>
    <p:cSldViewPr snapToGrid="0">
      <p:cViewPr varScale="1">
        <p:scale>
          <a:sx n="60" d="100"/>
          <a:sy n="60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332982-589B-4333-B5D4-A1A83A6F8887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9CA7F8-9F47-4B3B-BEE7-7E6A35E06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13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B41839-9676-453D-A737-C907D6BC0809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06734A-6CDC-46F7-A1BF-EBEDE1C389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2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1114A-386E-4582-A097-8A8480C9ECBF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7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1114A-386E-4582-A097-8A8480C9ECBF}" type="slidenum">
              <a:rPr lang="en-US" altLang="en-US" smtClean="0">
                <a:solidFill>
                  <a:srgbClr val="000000"/>
                </a:solidFill>
              </a:rPr>
              <a:pPr/>
              <a:t>39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7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pull once cultural training is completed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6734A-6CDC-46F7-A1BF-EBEDE1C389E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6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1114A-386E-4582-A097-8A8480C9ECBF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36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013" y="708025"/>
            <a:ext cx="6302375" cy="3544888"/>
          </a:xfrm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90032"/>
            <a:ext cx="5140960" cy="425278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4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1114A-386E-4582-A097-8A8480C9ECBF}" type="slidenum">
              <a:rPr lang="en-US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19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1114A-386E-4582-A097-8A8480C9ECBF}" type="slidenum">
              <a:rPr lang="en-US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0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Reminder:  Encourage the trainee to look up definitions of words and become familiar with the terms outlined in Mental Status Observations.  </a:t>
            </a:r>
          </a:p>
        </p:txBody>
      </p:sp>
    </p:spTree>
    <p:extLst>
      <p:ext uri="{BB962C8B-B14F-4D97-AF65-F5344CB8AC3E}">
        <p14:creationId xmlns:p14="http://schemas.microsoft.com/office/powerpoint/2010/main" val="371516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1114A-386E-4582-A097-8A8480C9ECBF}" type="slidenum">
              <a:rPr lang="en-US" altLang="en-US" smtClean="0">
                <a:solidFill>
                  <a:srgbClr val="000000"/>
                </a:solidFill>
              </a:rPr>
              <a:pPr/>
              <a:t>29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77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21114A-386E-4582-A097-8A8480C9ECBF}" type="slidenum">
              <a:rPr lang="en-US" altLang="en-US" smtClean="0">
                <a:solidFill>
                  <a:srgbClr val="000000"/>
                </a:solidFill>
              </a:rPr>
              <a:pPr/>
              <a:t>33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1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753A2-419C-4A6E-946A-E0A618747529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B65627DF-B7B7-41C2-90F3-3A052C65750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173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6D7B4-4210-43DB-A4B4-784E18B2DA02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14AD3-45CE-44FA-9172-8AD217EF27DB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6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6D7B4-4210-43DB-A4B4-784E18B2DA02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14AD3-45CE-44FA-9172-8AD217EF27DB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832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6D7B4-4210-43DB-A4B4-784E18B2DA02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14AD3-45CE-44FA-9172-8AD217EF27DB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92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6D7B4-4210-43DB-A4B4-784E18B2DA02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14AD3-45CE-44FA-9172-8AD217EF27DB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8147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6D7B4-4210-43DB-A4B4-784E18B2DA02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14AD3-45CE-44FA-9172-8AD217EF27DB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35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05558-60CF-4BC5-A57A-1BB0EEE21A6B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E44A2-5852-412D-A0ED-827DDEF6E76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980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C1FCC-12E4-4FFE-A735-7E7FE05411ED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6DBF7-CEE6-4733-8C0A-E3B58480F6B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38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C9FE5-6545-4CE9-9424-C1331C75AA23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6CBB9-BB2F-4BC3-BD73-AB37CC4B6B8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270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BE61B9-64B5-4116-9EBF-FD9A56B47B08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0BC3B40-3344-4E41-8A64-A9E61DEC4C2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838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1CF45-6F64-4F1E-B630-B30562767C62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CDE43CF-CEE6-4968-8CFB-1FF6A0F32CE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06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D581E-74C6-444C-B877-6907E36EC760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51C0CC29-FDF7-4635-A5C2-78F0888A7D7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789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D3DB3-7D4F-414C-9A91-6F8A80959010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E3A81-778E-43E6-87F5-44E2FD0634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77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C2901-4022-4508-9958-2461ADFA3BD3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7B190-442B-46BC-A32A-A8D78CA489A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005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8C7C49-6A8F-4371-95B4-3763BAEB92A8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84CA0-BC11-4A70-AF64-011640F16D0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059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2FDE0D-B786-499F-826D-5D8902AF4BE3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1338AC8-6464-40E9-B9DD-F9115B277FB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3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56D7B4-4210-43DB-A4B4-784E18B2DA02}" type="datetimeFigureOut">
              <a:rPr lang="en-US" smtClean="0"/>
              <a:pPr>
                <a:defRPr/>
              </a:pPr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14AD3-45CE-44FA-9172-8AD217EF27DB}" type="slidenum">
              <a:rPr lang="en-US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5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P55nA8fQ9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lYCwQ88-L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Art of Crisis Assessment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585473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Active Listening</a:t>
            </a:r>
            <a:endParaRPr lang="en-US" dirty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endParaRPr lang="en-US" altLang="en-US" dirty="0" smtClean="0">
              <a:hlinkClick r:id="rId2"/>
            </a:endParaRPr>
          </a:p>
          <a:p>
            <a:r>
              <a:rPr lang="en-US" altLang="en-US" dirty="0" smtClean="0">
                <a:hlinkClick r:id="rId2"/>
              </a:rPr>
              <a:t>https://www.youtube.com/watch?v=aP55nA8fQ9I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87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understand and share the feelings of </a:t>
            </a:r>
            <a:r>
              <a:rPr lang="en-US" dirty="0" smtClean="0"/>
              <a:t>another</a:t>
            </a:r>
            <a:endParaRPr lang="en-US" dirty="0"/>
          </a:p>
          <a:p>
            <a:r>
              <a:rPr lang="en-US" dirty="0"/>
              <a:t>the listener's effort to hear the other person accurately and non-judgmentally</a:t>
            </a:r>
            <a:endParaRPr lang="en-US" altLang="en-US" dirty="0"/>
          </a:p>
          <a:p>
            <a:r>
              <a:rPr lang="en-US" dirty="0" smtClean="0"/>
              <a:t>Is not sympathy</a:t>
            </a:r>
          </a:p>
          <a:p>
            <a:r>
              <a:rPr lang="en-US" dirty="0" smtClean="0"/>
              <a:t>It is important to not downplay the persons feelings by inserting examples of other /your situations-this could also be a ethical dilemma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5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533958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Cultural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25" y="1676400"/>
            <a:ext cx="8504238" cy="4572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400" dirty="0"/>
              <a:t>There is an awareness in the field of crisis that race, ethnicity, and culture </a:t>
            </a:r>
            <a:r>
              <a:rPr lang="en-US" altLang="en-US" sz="2400" dirty="0" smtClean="0"/>
              <a:t>affect </a:t>
            </a:r>
            <a:r>
              <a:rPr lang="en-US" altLang="en-US" sz="2400" dirty="0"/>
              <a:t>the way in which an individual responds to and copes with crisis. 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For this reason it is important that you, as a crisis worker, recognize that sensitivity to cultural differences is essential in providing mental health services to those in crisis. </a:t>
            </a:r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Human sexuality, race, ethnicity, cultural and spiritual values are all aspects of cultural competence and awareness.</a:t>
            </a:r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14375"/>
            <a:ext cx="8915400" cy="2263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De-escalation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7B9899"/>
                </a:solidFill>
              </a:rPr>
              <a:t>De-escalation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 sz="3600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 smtClean="0">
                <a:cs typeface="Arial" panose="020B0604020202020204" pitchFamily="34" charset="0"/>
              </a:rPr>
              <a:t>What </a:t>
            </a:r>
            <a:r>
              <a:rPr lang="en-US" altLang="en-US" sz="3600" dirty="0">
                <a:cs typeface="Arial" panose="020B0604020202020204" pitchFamily="34" charset="0"/>
              </a:rPr>
              <a:t>is it?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Intervention aimed at </a:t>
            </a:r>
            <a:r>
              <a:rPr lang="en-US" altLang="en-US" sz="2800" u="sng" dirty="0">
                <a:solidFill>
                  <a:schemeClr val="tx1"/>
                </a:solidFill>
                <a:cs typeface="Arial" panose="020B0604020202020204" pitchFamily="34" charset="0"/>
              </a:rPr>
              <a:t>lowering</a:t>
            </a:r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anxiety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Combination of methods to demonstrate </a:t>
            </a:r>
            <a:r>
              <a:rPr lang="en-US" altLang="en-US" sz="2800" u="sng" dirty="0">
                <a:solidFill>
                  <a:schemeClr val="tx1"/>
                </a:solidFill>
                <a:cs typeface="Arial" panose="020B0604020202020204" pitchFamily="34" charset="0"/>
              </a:rPr>
              <a:t>care</a:t>
            </a:r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, confidence and </a:t>
            </a:r>
            <a:r>
              <a:rPr lang="en-US" altLang="en-US" sz="2800" u="sng" dirty="0">
                <a:solidFill>
                  <a:schemeClr val="tx1"/>
                </a:solidFill>
                <a:cs typeface="Arial" panose="020B0604020202020204" pitchFamily="34" charset="0"/>
              </a:rPr>
              <a:t>concern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What you say and </a:t>
            </a:r>
            <a:r>
              <a:rPr lang="en-US" altLang="en-US" sz="2800" u="sng" dirty="0">
                <a:solidFill>
                  <a:schemeClr val="tx1"/>
                </a:solidFill>
                <a:cs typeface="Arial" panose="020B0604020202020204" pitchFamily="34" charset="0"/>
              </a:rPr>
              <a:t>how</a:t>
            </a:r>
            <a:r>
              <a:rPr lang="en-US" altLang="en-US" sz="2800" dirty="0">
                <a:solidFill>
                  <a:schemeClr val="tx1"/>
                </a:solidFill>
                <a:cs typeface="Arial" panose="020B0604020202020204" pitchFamily="34" charset="0"/>
              </a:rPr>
              <a:t> you say it</a:t>
            </a:r>
          </a:p>
        </p:txBody>
      </p:sp>
    </p:spTree>
    <p:extLst>
      <p:ext uri="{BB962C8B-B14F-4D97-AF65-F5344CB8AC3E}">
        <p14:creationId xmlns:p14="http://schemas.microsoft.com/office/powerpoint/2010/main" val="460985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861" y="572595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De-escalation</a:t>
            </a:r>
            <a:endParaRPr lang="en-US" dirty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endParaRPr lang="en-US" altLang="en-US" sz="2400" dirty="0"/>
          </a:p>
          <a:p>
            <a:r>
              <a:rPr lang="en-US" altLang="en-US" sz="2400" dirty="0"/>
              <a:t>Remain as calm as you can; talk slowly and clearly</a:t>
            </a:r>
          </a:p>
          <a:p>
            <a:pPr eaLnBrk="1" hangingPunct="1"/>
            <a:r>
              <a:rPr lang="en-US" altLang="en-US" sz="2400" dirty="0"/>
              <a:t>Do not approach or touch the person without his or her request or permission to do so.</a:t>
            </a:r>
          </a:p>
          <a:p>
            <a:pPr eaLnBrk="1" hangingPunct="1"/>
            <a:r>
              <a:rPr lang="en-US" altLang="en-US" sz="2400" dirty="0"/>
              <a:t>Allow the person an avenue of escape.</a:t>
            </a:r>
          </a:p>
          <a:p>
            <a:pPr eaLnBrk="1" hangingPunct="1"/>
            <a:r>
              <a:rPr lang="en-US" altLang="en-US" sz="2400" dirty="0"/>
              <a:t>Do not discount grievances just because you happen to disagree. Validate feelings even if you can not agree on the issue at hand.</a:t>
            </a:r>
          </a:p>
          <a:p>
            <a:pPr eaLnBrk="1" hangingPunct="1"/>
            <a:r>
              <a:rPr lang="en-US" altLang="en-US" sz="2400" dirty="0"/>
              <a:t>Do not argue irrational ideas </a:t>
            </a:r>
          </a:p>
          <a:p>
            <a:pPr eaLnBrk="1" hangingPunct="1"/>
            <a:r>
              <a:rPr lang="en-US" altLang="en-US" sz="2400" dirty="0"/>
              <a:t>Acknowledge the person’s feeling and express your willingness to try to understand what the person is experiencing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1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860" y="469564"/>
            <a:ext cx="8911687" cy="1280890"/>
          </a:xfrm>
        </p:spPr>
        <p:txBody>
          <a:bodyPr/>
          <a:lstStyle/>
          <a:p>
            <a:r>
              <a:rPr lang="en-US" dirty="0" smtClean="0"/>
              <a:t>De-escalation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1860" y="1578563"/>
            <a:ext cx="9028090" cy="4963904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3100" dirty="0"/>
              <a:t>Respect Personal Space</a:t>
            </a:r>
          </a:p>
          <a:p>
            <a:pPr lvl="1"/>
            <a:r>
              <a:rPr lang="en-US" sz="3100" dirty="0">
                <a:solidFill>
                  <a:schemeClr val="tx1"/>
                </a:solidFill>
              </a:rPr>
              <a:t>maintain at least an arm's-length distance from a person whose behavior is escalating</a:t>
            </a:r>
          </a:p>
          <a:p>
            <a:r>
              <a:rPr lang="en-US" sz="3100" dirty="0"/>
              <a:t>Be Aware of Your Own Body Position</a:t>
            </a:r>
          </a:p>
          <a:p>
            <a:pPr lvl="1"/>
            <a:r>
              <a:rPr lang="en-US" sz="3100" dirty="0">
                <a:solidFill>
                  <a:schemeClr val="tx1"/>
                </a:solidFill>
              </a:rPr>
              <a:t>avoid eye-to-eye, toe-to-toe positions, as they might be interpreted as challenging</a:t>
            </a:r>
          </a:p>
          <a:p>
            <a:pPr lvl="1"/>
            <a:r>
              <a:rPr lang="en-US" sz="3100" dirty="0">
                <a:solidFill>
                  <a:schemeClr val="tx1"/>
                </a:solidFill>
              </a:rPr>
              <a:t>Standing at an angle to the person and off to the side is much less likely to escalate an agitated person's behavior</a:t>
            </a:r>
          </a:p>
          <a:p>
            <a:r>
              <a:rPr lang="en-US" sz="3100" dirty="0"/>
              <a:t>Stay Composed, Avoid Overreacting</a:t>
            </a:r>
          </a:p>
          <a:p>
            <a:pPr lvl="1"/>
            <a:r>
              <a:rPr lang="en-US" sz="3100" dirty="0">
                <a:solidFill>
                  <a:schemeClr val="tx1"/>
                </a:solidFill>
              </a:rPr>
              <a:t>angry people often say very personal things. But it is essential to do your best to remain calm and professional. Your composed, rational response can go a long way toward influencing the person's behavior in a positive way.</a:t>
            </a:r>
          </a:p>
          <a:p>
            <a:pPr lvl="1"/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4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De-escalation</a:t>
            </a:r>
            <a:endParaRPr lang="en-US" dirty="0"/>
          </a:p>
        </p:txBody>
      </p:sp>
      <p:sp>
        <p:nvSpPr>
          <p:cNvPr id="83971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If a person is yelling or talking loudly, use a quiet voice in response</a:t>
            </a:r>
          </a:p>
          <a:p>
            <a:r>
              <a:rPr lang="en-US" altLang="en-US" dirty="0" smtClean="0"/>
              <a:t>If a person is talking rapidly, talk more slowly</a:t>
            </a:r>
          </a:p>
          <a:p>
            <a:r>
              <a:rPr lang="en-US" altLang="en-US" dirty="0" smtClean="0"/>
              <a:t>Remember if angry or insulting comments are directed at you, </a:t>
            </a:r>
            <a:r>
              <a:rPr lang="en-US" altLang="en-US" u="sng" dirty="0" smtClean="0"/>
              <a:t>they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are</a:t>
            </a:r>
            <a:r>
              <a:rPr lang="en-US" altLang="en-US" dirty="0" smtClean="0"/>
              <a:t> not about you. Refocus on the client and their needs</a:t>
            </a:r>
          </a:p>
        </p:txBody>
      </p:sp>
    </p:spTree>
    <p:extLst>
      <p:ext uri="{BB962C8B-B14F-4D97-AF65-F5344CB8AC3E}">
        <p14:creationId xmlns:p14="http://schemas.microsoft.com/office/powerpoint/2010/main" val="1623299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443806"/>
            <a:ext cx="8911687" cy="128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De-escalation with someone </a:t>
            </a:r>
            <a:r>
              <a:rPr lang="en-US" dirty="0"/>
              <a:t>who is angry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What makes you angry?</a:t>
            </a:r>
          </a:p>
          <a:p>
            <a:pPr lvl="1" eaLnBrk="1" hangingPunct="1"/>
            <a:r>
              <a:rPr lang="en-US" altLang="en-US" sz="2400" dirty="0">
                <a:solidFill>
                  <a:schemeClr val="tx1"/>
                </a:solidFill>
              </a:rPr>
              <a:t>Not being listened to</a:t>
            </a:r>
          </a:p>
          <a:p>
            <a:pPr lvl="1" eaLnBrk="1" hangingPunct="1"/>
            <a:r>
              <a:rPr lang="en-US" altLang="en-US" sz="2400" dirty="0">
                <a:solidFill>
                  <a:schemeClr val="tx1"/>
                </a:solidFill>
              </a:rPr>
              <a:t>Being threatened</a:t>
            </a:r>
          </a:p>
          <a:p>
            <a:pPr lvl="1" eaLnBrk="1" hangingPunct="1"/>
            <a:r>
              <a:rPr lang="en-US" altLang="en-US" sz="2400" dirty="0">
                <a:solidFill>
                  <a:schemeClr val="tx1"/>
                </a:solidFill>
              </a:rPr>
              <a:t>Being frustrated</a:t>
            </a:r>
          </a:p>
          <a:p>
            <a:pPr lvl="1" eaLnBrk="1" hangingPunct="1"/>
            <a:endParaRPr lang="en-US" altLang="en-US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800" dirty="0"/>
              <a:t>What makes you less </a:t>
            </a:r>
            <a:r>
              <a:rPr lang="en-US" altLang="en-US" sz="2800" dirty="0" smtClean="0"/>
              <a:t>angry?</a:t>
            </a:r>
            <a:endParaRPr lang="en-US" altLang="en-US" sz="2800" dirty="0"/>
          </a:p>
          <a:p>
            <a:pPr lvl="1" eaLnBrk="1" hangingPunct="1"/>
            <a:r>
              <a:rPr lang="en-US" altLang="en-US" sz="2400" dirty="0">
                <a:solidFill>
                  <a:schemeClr val="tx1"/>
                </a:solidFill>
              </a:rPr>
              <a:t>Having someone on your side</a:t>
            </a:r>
          </a:p>
          <a:p>
            <a:pPr lvl="1" eaLnBrk="1" hangingPunct="1"/>
            <a:r>
              <a:rPr lang="en-US" altLang="en-US" sz="2400" dirty="0">
                <a:solidFill>
                  <a:schemeClr val="tx1"/>
                </a:solidFill>
              </a:rPr>
              <a:t>Feeling listened to</a:t>
            </a:r>
          </a:p>
          <a:p>
            <a:pPr lvl="1" eaLnBrk="1" hangingPunct="1"/>
            <a:r>
              <a:rPr lang="en-US" altLang="en-US" sz="2400" dirty="0">
                <a:solidFill>
                  <a:schemeClr val="tx1"/>
                </a:solidFill>
              </a:rPr>
              <a:t>Have something happen soon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7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151" name="Group 95"/>
          <p:cNvGraphicFramePr>
            <a:graphicFrameLocks noGrp="1"/>
          </p:cNvGraphicFramePr>
          <p:nvPr>
            <p:ph type="tbl" idx="4294967295"/>
            <p:extLst/>
          </p:nvPr>
        </p:nvGraphicFramePr>
        <p:xfrm>
          <a:off x="3784600" y="303213"/>
          <a:ext cx="8407068" cy="62440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058811"/>
                <a:gridCol w="5348257"/>
              </a:tblGrid>
              <a:tr h="804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Behavior/Emotion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Communication/Response Considerations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625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Fear, Insecurity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Stay calm, accepting, use non threatening voice/gestures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409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Withdrawal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Initiate conversation and contact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40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Difficulty concentrating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 brief; repeat important information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409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Over stimulation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Limit input; don’t force discussion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407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Fluctuating emotions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Don’t take words or actions personally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409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Fluctuating plans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Stick to one plan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409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Poor judgment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Don’t expect rational discussion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625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Confusion about what is real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 simple and straight forward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625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Preoccupation with internal world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Get attention first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625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Agitation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Recognize agitation and allow the person an exit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  <a:tr h="409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Little empathy for others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Stay positive and respectful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6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14375"/>
            <a:ext cx="8915400" cy="2263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Communication Skills in Crisis Situations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7B9899"/>
                </a:solidFill>
              </a:rPr>
              <a:t>Self-Protection: Be Aware of your Surroundings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Where are you? Where is the consumer?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For example: are you in the kitchen where knives are readily accessible?</a:t>
            </a:r>
          </a:p>
          <a:p>
            <a:pPr eaLnBrk="1" hangingPunct="1"/>
            <a:r>
              <a:rPr lang="en-US" altLang="en-US" dirty="0" smtClean="0"/>
              <a:t>Exit plan</a:t>
            </a:r>
          </a:p>
          <a:p>
            <a:pPr eaLnBrk="1" hangingPunct="1"/>
            <a:r>
              <a:rPr lang="en-US" altLang="en-US" dirty="0" smtClean="0"/>
              <a:t>Response of others in the area</a:t>
            </a:r>
          </a:p>
          <a:p>
            <a:pPr eaLnBrk="1" hangingPunct="1"/>
            <a:r>
              <a:rPr lang="en-US" altLang="en-US" dirty="0" smtClean="0"/>
              <a:t>What in the room could be a weapon</a:t>
            </a:r>
          </a:p>
        </p:txBody>
      </p:sp>
    </p:spTree>
    <p:extLst>
      <p:ext uri="{BB962C8B-B14F-4D97-AF65-F5344CB8AC3E}">
        <p14:creationId xmlns:p14="http://schemas.microsoft.com/office/powerpoint/2010/main" val="3982115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De-escalation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4107"/>
            <a:ext cx="10515600" cy="3742856"/>
          </a:xfrm>
        </p:spPr>
        <p:txBody>
          <a:bodyPr/>
          <a:lstStyle/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https://www.youtube.com/watch?v=-lYCwQ88-LE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14375"/>
            <a:ext cx="8915400" cy="2263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Responding to Psychotic Individuals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912225" cy="1281113"/>
          </a:xfrm>
        </p:spPr>
        <p:txBody>
          <a:bodyPr/>
          <a:lstStyle/>
          <a:p>
            <a:r>
              <a:rPr lang="en-US" altLang="en-US" smtClean="0"/>
              <a:t>Responding to Individuals Experiencing Psychosis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981200" y="2001838"/>
            <a:ext cx="8458200" cy="3941762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US" altLang="en-US" smtClean="0"/>
              <a:t>Don’t try and figure out the hallucination/delusion</a:t>
            </a:r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US" altLang="en-US" smtClean="0"/>
              <a:t>Do not question or discuss the details of delusional statements in any depth. </a:t>
            </a:r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r>
              <a:rPr lang="en-US" altLang="en-US" smtClean="0"/>
              <a:t>Don’t try to convince or argue a person out of a delusion</a:t>
            </a:r>
          </a:p>
        </p:txBody>
      </p:sp>
    </p:spTree>
    <p:extLst>
      <p:ext uri="{BB962C8B-B14F-4D97-AF65-F5344CB8AC3E}">
        <p14:creationId xmlns:p14="http://schemas.microsoft.com/office/powerpoint/2010/main" val="34858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14375"/>
            <a:ext cx="8915400" cy="2263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Collaboration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1828800" y="499419"/>
            <a:ext cx="8911687" cy="128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Crisis Assessment and Collaboration- </a:t>
            </a:r>
            <a:r>
              <a:rPr lang="en-US" sz="3600" dirty="0" smtClean="0"/>
              <a:t>Who </a:t>
            </a:r>
            <a:r>
              <a:rPr lang="en-US" sz="3600" dirty="0"/>
              <a:t>do you talk to?</a:t>
            </a:r>
            <a:endParaRPr lang="en-US" sz="3600" dirty="0" smtClean="0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2624869" y="1800398"/>
            <a:ext cx="850423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The client</a:t>
            </a:r>
          </a:p>
          <a:p>
            <a:r>
              <a:rPr lang="en-US" altLang="en-US" sz="2400" dirty="0"/>
              <a:t>Guardian- parent/ legal</a:t>
            </a:r>
          </a:p>
          <a:p>
            <a:r>
              <a:rPr lang="en-US" altLang="en-US" sz="2400" dirty="0"/>
              <a:t>Supports- family, friends etc.</a:t>
            </a:r>
          </a:p>
          <a:p>
            <a:r>
              <a:rPr lang="en-US" altLang="en-US" sz="2400" dirty="0"/>
              <a:t>Law Enforcement</a:t>
            </a:r>
          </a:p>
          <a:p>
            <a:r>
              <a:rPr lang="en-US" altLang="en-US" sz="2400" dirty="0"/>
              <a:t>Crisis Staff</a:t>
            </a:r>
          </a:p>
          <a:p>
            <a:r>
              <a:rPr lang="en-US" altLang="en-US" sz="2400" dirty="0"/>
              <a:t>Other facilities: Hospital, Group home, Nursing home etc.</a:t>
            </a:r>
          </a:p>
          <a:p>
            <a:r>
              <a:rPr lang="en-US" altLang="en-US" sz="2400" dirty="0"/>
              <a:t>Jail</a:t>
            </a:r>
          </a:p>
          <a:p>
            <a:r>
              <a:rPr lang="en-US" altLang="en-US" sz="2400" dirty="0"/>
              <a:t>Others?</a:t>
            </a:r>
          </a:p>
          <a:p>
            <a:r>
              <a:rPr lang="en-US" altLang="en-US" sz="2400" dirty="0"/>
              <a:t>Entrance and Exit Interviewing</a:t>
            </a:r>
          </a:p>
          <a:p>
            <a:r>
              <a:rPr lang="en-US" altLang="en-US" sz="2400" dirty="0"/>
              <a:t>Ask each person what they would like to see happen today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75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SLIDE IN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INSERT CIRCLE OF ASSESMENT HERE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 Jill V email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42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Collaboration-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of the situation</a:t>
            </a:r>
          </a:p>
          <a:p>
            <a:r>
              <a:rPr lang="en-US" dirty="0" smtClean="0"/>
              <a:t>Desired Outcome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SLIDE INCOMPLETE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3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>
          <a:xfrm>
            <a:off x="1757045" y="274320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>Client Collaboration-Strengths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2247900" y="1805940"/>
            <a:ext cx="8534400" cy="4800600"/>
          </a:xfrm>
        </p:spPr>
        <p:txBody>
          <a:bodyPr>
            <a:normAutofit/>
          </a:bodyPr>
          <a:lstStyle/>
          <a:p>
            <a:r>
              <a:rPr lang="en-US" altLang="en-US" sz="3800" dirty="0"/>
              <a:t>Strengths</a:t>
            </a:r>
            <a:r>
              <a:rPr lang="en-US" altLang="en-US" sz="4000" dirty="0"/>
              <a:t>: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insight into current situation/ status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healthy hobbies/ interests/ coping skills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cooperative when talking with you, are they asking for help, do they seem honest throughout the interview?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did they give up things they could or have harmed themselves with?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how have they managed to cope in the past?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14375"/>
            <a:ext cx="8915400" cy="2263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Clinical Consultation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860" y="559716"/>
            <a:ext cx="8911687" cy="128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Preparing to Talk a Person In Crisis</a:t>
            </a:r>
            <a:endParaRPr lang="en-US" dirty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Be prepared to hear things that are not comfortable to hear</a:t>
            </a:r>
          </a:p>
          <a:p>
            <a:r>
              <a:rPr lang="en-US" altLang="en-US" dirty="0" smtClean="0"/>
              <a:t>Know your triggers</a:t>
            </a:r>
          </a:p>
          <a:p>
            <a:r>
              <a:rPr lang="en-US" altLang="en-US" dirty="0" smtClean="0"/>
              <a:t>Be open and not judgmental</a:t>
            </a:r>
          </a:p>
          <a:p>
            <a:r>
              <a:rPr lang="en-US" altLang="en-US" dirty="0" smtClean="0"/>
              <a:t>Stay crisis focused this is not therapy</a:t>
            </a:r>
          </a:p>
          <a:p>
            <a:r>
              <a:rPr lang="en-US" altLang="en-US" dirty="0" smtClean="0"/>
              <a:t>What is the person in crisis’ view point of the </a:t>
            </a:r>
            <a:r>
              <a:rPr lang="en-US" altLang="en-US" i="1" dirty="0" smtClean="0"/>
              <a:t>crisis-what would they like to see happen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DO NOT MAKE ANY PROMISES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4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89361" y="554837"/>
            <a:ext cx="8911687" cy="128089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When to engage clinical consultation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8675" name="Text Placeholder 2"/>
          <p:cNvSpPr>
            <a:spLocks noGrp="1"/>
          </p:cNvSpPr>
          <p:nvPr>
            <p:ph idx="1"/>
          </p:nvPr>
        </p:nvSpPr>
        <p:spPr>
          <a:xfrm>
            <a:off x="2147454" y="2112819"/>
            <a:ext cx="9537267" cy="4745181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dirty="0" smtClean="0"/>
              <a:t>If </a:t>
            </a:r>
            <a:r>
              <a:rPr lang="en-US" altLang="en-US" dirty="0"/>
              <a:t>you encounter a situation that is more unusual, complex or higher risk and you would like to problem solve, seek guidance, or achieve concurrence on your plan.</a:t>
            </a:r>
          </a:p>
          <a:p>
            <a:pPr eaLnBrk="1" hangingPunct="1"/>
            <a:r>
              <a:rPr lang="en-US" altLang="en-US" dirty="0"/>
              <a:t>When your concerns/questions are related to clinical assessment, diagnosis, risk levels, or safety planning.  </a:t>
            </a:r>
          </a:p>
          <a:p>
            <a:pPr eaLnBrk="1" hangingPunct="1"/>
            <a:r>
              <a:rPr lang="en-US" altLang="en-US" dirty="0"/>
              <a:t>If there is </a:t>
            </a:r>
            <a:r>
              <a:rPr lang="en-US" altLang="en-US" dirty="0" smtClean="0"/>
              <a:t>disagreement </a:t>
            </a:r>
            <a:r>
              <a:rPr lang="en-US" altLang="en-US" dirty="0"/>
              <a:t>between crisis staff and collateral parties that is related to the assessment of the crisis. 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89361" y="554837"/>
            <a:ext cx="8911687" cy="128089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When to engage clinical consultation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8675" name="Text Placeholder 2"/>
          <p:cNvSpPr>
            <a:spLocks noGrp="1"/>
          </p:cNvSpPr>
          <p:nvPr>
            <p:ph idx="1"/>
          </p:nvPr>
        </p:nvSpPr>
        <p:spPr>
          <a:xfrm>
            <a:off x="2119745" y="2078182"/>
            <a:ext cx="9537267" cy="4745181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dirty="0"/>
              <a:t>Upon employment with NWCGC/NWC it is expected that the crisis worker will utilize the clinical line for a minimum of the </a:t>
            </a:r>
            <a:r>
              <a:rPr lang="en-US" altLang="en-US" b="1" u="sng" dirty="0"/>
              <a:t>first five calls</a:t>
            </a:r>
            <a:r>
              <a:rPr lang="en-US" altLang="en-US" dirty="0"/>
              <a:t>.  Due to the independent nature of crisis work this allows for judgment to be monitored and support to be established.  </a:t>
            </a:r>
          </a:p>
          <a:p>
            <a:pPr eaLnBrk="1" hangingPunct="1"/>
            <a:r>
              <a:rPr lang="en-US" altLang="en-US" dirty="0"/>
              <a:t>Seeking clinical consultation when needed can improve the overall assessment process, share liability, and increase your confidence as a crisis worker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16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/>
          </p:nvPr>
        </p:nvSpPr>
        <p:spPr>
          <a:xfrm>
            <a:off x="1955616" y="596401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Clinical Consultation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500" dirty="0"/>
          </a:p>
          <a:p>
            <a:pPr marL="0" indent="0" algn="ctr">
              <a:buNone/>
            </a:pPr>
            <a:r>
              <a:rPr lang="en-US" altLang="en-US" sz="2500" dirty="0"/>
              <a:t>An outside person can be more objective and help problem solve.  Research shows those who work in a team do better than individually.</a:t>
            </a:r>
          </a:p>
          <a:p>
            <a:pPr marL="0" indent="0" algn="ctr">
              <a:buNone/>
            </a:pPr>
            <a:endParaRPr lang="en-US" altLang="en-US" sz="2500" dirty="0"/>
          </a:p>
          <a:p>
            <a:pPr marL="0" indent="0" algn="ctr">
              <a:buNone/>
            </a:pPr>
            <a:endParaRPr lang="en-US" altLang="en-US" sz="2500" dirty="0"/>
          </a:p>
          <a:p>
            <a:pPr marL="0" indent="0" algn="ctr">
              <a:buNone/>
            </a:pPr>
            <a:r>
              <a:rPr lang="en-US" altLang="en-US" sz="4000" dirty="0"/>
              <a:t>Never worry alone!</a:t>
            </a:r>
          </a:p>
          <a:p>
            <a:pPr marL="0" indent="0" algn="ctr">
              <a:buNone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7990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14375"/>
            <a:ext cx="8915400" cy="2263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Ethics and Boundaries</a:t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In Crisis Situations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/>
          </p:nvPr>
        </p:nvSpPr>
        <p:spPr>
          <a:xfrm>
            <a:off x="1955616" y="596401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Scope of Practice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500" dirty="0" smtClean="0"/>
              <a:t>In crisis work your scope of practice is crisis work. </a:t>
            </a:r>
          </a:p>
          <a:p>
            <a:pPr marL="0" indent="0" algn="ctr">
              <a:buNone/>
            </a:pPr>
            <a:r>
              <a:rPr lang="en-US" altLang="en-US" sz="2500" dirty="0" smtClean="0"/>
              <a:t>Your role is to gather data associated with the situation, collaborate with parties and make a least restrictive determination of need. </a:t>
            </a:r>
            <a:endParaRPr lang="en-US" altLang="en-US" sz="2500" dirty="0"/>
          </a:p>
          <a:p>
            <a:pPr marL="0" indent="0" algn="ctr">
              <a:buNone/>
            </a:pPr>
            <a:r>
              <a:rPr lang="en-US" altLang="en-US" sz="2500" dirty="0" smtClean="0"/>
              <a:t>Regardless of your degree, field, or practice this is the scope you must stay within when working as a crisis worker.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765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/>
          </p:nvPr>
        </p:nvSpPr>
        <p:spPr>
          <a:xfrm>
            <a:off x="1955616" y="596401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Much Tylenol is too much Tylenol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413164" y="1527175"/>
            <a:ext cx="8916699" cy="4572000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500" dirty="0"/>
          </a:p>
          <a:p>
            <a:pPr marL="0" indent="0" algn="ctr">
              <a:buNone/>
            </a:pPr>
            <a:endParaRPr lang="en-US" altLang="en-US" sz="2500" dirty="0"/>
          </a:p>
        </p:txBody>
      </p:sp>
      <p:sp>
        <p:nvSpPr>
          <p:cNvPr id="2" name="Rectangle 1"/>
          <p:cNvSpPr/>
          <p:nvPr/>
        </p:nvSpPr>
        <p:spPr>
          <a:xfrm>
            <a:off x="1413164" y="2044927"/>
            <a:ext cx="91915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dirty="0" smtClean="0"/>
              <a:t>John is a 12 year old male who weighs 100 lbs. He has consumed approximately 8-10 Tylenol. Given his age and weight will John need his stomach pumped or will poison control need to be called?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729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910" y="2963549"/>
            <a:ext cx="8911687" cy="1280890"/>
          </a:xfrm>
        </p:spPr>
        <p:txBody>
          <a:bodyPr/>
          <a:lstStyle/>
          <a:p>
            <a:pPr algn="ctr"/>
            <a:r>
              <a:rPr lang="en-US" dirty="0" smtClean="0"/>
              <a:t>This is outside of your scope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28" y="463343"/>
            <a:ext cx="1181100" cy="1181100"/>
          </a:xfrm>
        </p:spPr>
      </p:pic>
    </p:spTree>
    <p:extLst>
      <p:ext uri="{BB962C8B-B14F-4D97-AF65-F5344CB8AC3E}">
        <p14:creationId xmlns:p14="http://schemas.microsoft.com/office/powerpoint/2010/main" val="16287703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/>
          </p:nvPr>
        </p:nvSpPr>
        <p:spPr>
          <a:xfrm>
            <a:off x="1955616" y="596401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Ethics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endParaRPr lang="en-US" altLang="en-US" sz="2500" dirty="0"/>
          </a:p>
          <a:p>
            <a:r>
              <a:rPr lang="en-US" altLang="en-US" sz="2500" dirty="0" smtClean="0"/>
              <a:t>Don’t make promises you cannot keep(appts, ongoing tx , etc.)</a:t>
            </a:r>
          </a:p>
          <a:p>
            <a:r>
              <a:rPr lang="en-US" altLang="en-US" sz="2500" dirty="0" smtClean="0"/>
              <a:t>Mandated Reporting</a:t>
            </a:r>
          </a:p>
          <a:p>
            <a:r>
              <a:rPr lang="en-US" altLang="en-US" sz="2500" dirty="0" smtClean="0"/>
              <a:t>Confidentiality</a:t>
            </a:r>
            <a:endParaRPr lang="en-US" altLang="en-US" sz="4000" dirty="0"/>
          </a:p>
          <a:p>
            <a:pPr marL="0" indent="0" algn="ctr">
              <a:buNone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693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/>
          </p:nvPr>
        </p:nvSpPr>
        <p:spPr>
          <a:xfrm>
            <a:off x="1955616" y="596401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Boundaries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500" dirty="0"/>
          </a:p>
          <a:p>
            <a:r>
              <a:rPr lang="en-US" altLang="en-US" sz="2500" dirty="0" smtClean="0"/>
              <a:t>Self disclosure</a:t>
            </a:r>
          </a:p>
          <a:p>
            <a:r>
              <a:rPr lang="en-US" altLang="en-US" sz="2500" dirty="0" smtClean="0"/>
              <a:t>Meeting outside of your role</a:t>
            </a:r>
          </a:p>
          <a:p>
            <a:r>
              <a:rPr lang="en-US" altLang="en-US" sz="2500" dirty="0" smtClean="0"/>
              <a:t>Utilization of social media</a:t>
            </a:r>
          </a:p>
          <a:p>
            <a:r>
              <a:rPr lang="en-US" altLang="en-US" sz="2500" dirty="0" smtClean="0"/>
              <a:t>Conflict of Interest/Dual Role </a:t>
            </a:r>
          </a:p>
          <a:p>
            <a:pPr marL="0" indent="0" algn="ctr">
              <a:buNone/>
            </a:pPr>
            <a:endParaRPr lang="en-US" altLang="en-US" sz="4000" dirty="0"/>
          </a:p>
          <a:p>
            <a:pPr marL="0" indent="0" algn="ctr">
              <a:buNone/>
            </a:pP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4724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14375"/>
            <a:ext cx="8915400" cy="2263775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/>
                </a:solidFill>
              </a:rPr>
              <a:t>Self Care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2013" y="521080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dirty="0"/>
              <a:t>Building Rapport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384" y="1801970"/>
            <a:ext cx="10366375" cy="49508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800" dirty="0" smtClean="0"/>
              <a:t>Treat </a:t>
            </a:r>
            <a:r>
              <a:rPr lang="en-US" altLang="en-US" sz="2800" dirty="0"/>
              <a:t>the person with respect, even if you do not understand some of the things her or she does or says</a:t>
            </a:r>
          </a:p>
          <a:p>
            <a:pPr>
              <a:defRPr/>
            </a:pPr>
            <a:r>
              <a:rPr lang="en-US" altLang="en-US" sz="2800" dirty="0"/>
              <a:t>Be as supportive, accepting and as positive as you </a:t>
            </a:r>
            <a:r>
              <a:rPr lang="en-US" altLang="en-US" sz="2800" dirty="0" smtClean="0"/>
              <a:t>can</a:t>
            </a:r>
            <a:r>
              <a:rPr lang="en-US" alt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and value the person’s perspective and input</a:t>
            </a:r>
          </a:p>
          <a:p>
            <a:pPr>
              <a:defRPr/>
            </a:pPr>
            <a:r>
              <a:rPr lang="en-US" altLang="en-US" sz="2800" dirty="0"/>
              <a:t>Engage the person in casual conversation or activities with which you and they are comfortable </a:t>
            </a:r>
          </a:p>
          <a:p>
            <a:pPr marL="0" lvl="2" indent="0">
              <a:buSzPct val="85000"/>
              <a:buNone/>
              <a:defRPr/>
            </a:pPr>
            <a:r>
              <a:rPr lang="en-US" altLang="en-US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</a:t>
            </a:r>
            <a:r>
              <a:rPr lang="en-US" altLang="en-US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clear, direct, and brief in your communication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>
          <a:xfrm>
            <a:off x="1927907" y="540983"/>
            <a:ext cx="8911687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You are important in this too..</a:t>
            </a:r>
            <a:endParaRPr lang="en-US" altLang="en-US" dirty="0"/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>
          <a:xfrm>
            <a:off x="2335356" y="1821873"/>
            <a:ext cx="8504238" cy="45720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Determining, creating and maintaining boundaries is important in any role, especially crisis work. </a:t>
            </a:r>
          </a:p>
          <a:p>
            <a:pPr eaLnBrk="1" hangingPunct="1"/>
            <a:r>
              <a:rPr lang="en-US" altLang="en-US" dirty="0" smtClean="0"/>
              <a:t>It is important to remember that you have personal responsibility related to your safety.</a:t>
            </a:r>
          </a:p>
          <a:p>
            <a:pPr eaLnBrk="1" hangingPunct="1"/>
            <a:r>
              <a:rPr lang="en-US" altLang="en-US" dirty="0" smtClean="0"/>
              <a:t>Keep your supervisor updated on unusual incidents and/ or concerns related to safety (yours or others).</a:t>
            </a:r>
          </a:p>
        </p:txBody>
      </p:sp>
    </p:spTree>
    <p:extLst>
      <p:ext uri="{BB962C8B-B14F-4D97-AF65-F5344CB8AC3E}">
        <p14:creationId xmlns:p14="http://schemas.microsoft.com/office/powerpoint/2010/main" val="95222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0" y="540983"/>
            <a:ext cx="8911687" cy="1280890"/>
          </a:xfrm>
        </p:spPr>
        <p:txBody>
          <a:bodyPr/>
          <a:lstStyle/>
          <a:p>
            <a:r>
              <a:rPr lang="en-US" dirty="0" smtClean="0"/>
              <a:t>Importance of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Self Care/Wellness Assessment</a:t>
            </a:r>
          </a:p>
          <a:p>
            <a:r>
              <a:rPr lang="en-US" sz="2800" dirty="0" smtClean="0"/>
              <a:t>Going around the room identify one thing you do daily to care for yourself.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34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585474"/>
            <a:ext cx="8911687" cy="1280890"/>
          </a:xfrm>
        </p:spPr>
        <p:txBody>
          <a:bodyPr/>
          <a:lstStyle/>
          <a:p>
            <a:r>
              <a:rPr lang="en-US" altLang="en-US" dirty="0"/>
              <a:t>Validation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endParaRPr lang="en-US" altLang="en-US" sz="2400" dirty="0" smtClean="0"/>
          </a:p>
          <a:p>
            <a:r>
              <a:rPr lang="en-US" altLang="en-US" sz="2800" dirty="0" smtClean="0"/>
              <a:t>Validation </a:t>
            </a:r>
            <a:r>
              <a:rPr lang="en-US" altLang="en-US" sz="2800" dirty="0"/>
              <a:t>is a way to let people know that their feelings/actions/thoughts make sense given what they have experienced in life</a:t>
            </a:r>
          </a:p>
          <a:p>
            <a:r>
              <a:rPr lang="en-US" altLang="en-US" sz="2800" dirty="0"/>
              <a:t>Validation is about letting others know you hear them and understand what they are trying to communicate. </a:t>
            </a:r>
            <a:endParaRPr lang="en-US" altLang="en-US" sz="2800" dirty="0" smtClean="0"/>
          </a:p>
          <a:p>
            <a:r>
              <a:rPr lang="en-US" altLang="en-US" sz="2800" dirty="0"/>
              <a:t>Validation does not equal agreement</a:t>
            </a:r>
          </a:p>
          <a:p>
            <a:r>
              <a:rPr lang="en-US" altLang="en-US" sz="2800" dirty="0"/>
              <a:t>Try to avoid the "buts" - when you add a but you are negating what you said. “Wow that does seem hard, but you should have better coping skills"</a:t>
            </a:r>
          </a:p>
        </p:txBody>
      </p:sp>
    </p:spTree>
    <p:extLst>
      <p:ext uri="{BB962C8B-B14F-4D97-AF65-F5344CB8AC3E}">
        <p14:creationId xmlns:p14="http://schemas.microsoft.com/office/powerpoint/2010/main" val="33184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2013375" y="546837"/>
            <a:ext cx="8911687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Active Listening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>
          <a:xfrm>
            <a:off x="2217099" y="1707479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>
              <a:cs typeface="Arial" panose="020B0604020202020204" pitchFamily="34" charset="0"/>
            </a:endParaRP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altLang="en-US" sz="2800" dirty="0"/>
              <a:t>Active listening involves observing and interpreting verbal and nonverbal conversation while an individual is speaking </a:t>
            </a:r>
          </a:p>
        </p:txBody>
      </p:sp>
    </p:spTree>
    <p:extLst>
      <p:ext uri="{BB962C8B-B14F-4D97-AF65-F5344CB8AC3E}">
        <p14:creationId xmlns:p14="http://schemas.microsoft.com/office/powerpoint/2010/main" val="25325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25" y="585474"/>
            <a:ext cx="8911687" cy="1280890"/>
          </a:xfrm>
        </p:spPr>
        <p:txBody>
          <a:bodyPr/>
          <a:lstStyle/>
          <a:p>
            <a:r>
              <a:rPr lang="en-US" altLang="en-US" dirty="0" smtClean="0"/>
              <a:t>Active Listening</a:t>
            </a:r>
            <a:endParaRPr lang="en-US" altLang="en-US" dirty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/>
          </a:bodyPr>
          <a:lstStyle/>
          <a:p>
            <a:r>
              <a:rPr lang="en-US" altLang="en-US" sz="2400" dirty="0" smtClean="0">
                <a:cs typeface="Arial" panose="020B0604020202020204" pitchFamily="34" charset="0"/>
              </a:rPr>
              <a:t>This </a:t>
            </a:r>
            <a:r>
              <a:rPr lang="en-US" altLang="en-US" sz="2400" dirty="0">
                <a:cs typeface="Arial" panose="020B0604020202020204" pitchFamily="34" charset="0"/>
              </a:rPr>
              <a:t>is a structured way of listening and responding  while </a:t>
            </a:r>
            <a:r>
              <a:rPr lang="en-US" altLang="en-US" sz="2400" u="sng" dirty="0">
                <a:cs typeface="Arial" panose="020B0604020202020204" pitchFamily="34" charset="0"/>
              </a:rPr>
              <a:t>focusing</a:t>
            </a:r>
            <a:r>
              <a:rPr lang="en-US" altLang="en-US" sz="2400" dirty="0">
                <a:cs typeface="Arial" panose="020B0604020202020204" pitchFamily="34" charset="0"/>
              </a:rPr>
              <a:t> intently on the speaker, which can be assisted by </a:t>
            </a:r>
            <a:r>
              <a:rPr lang="en-US" altLang="en-US" sz="2400" u="sng" dirty="0">
                <a:cs typeface="Arial" panose="020B0604020202020204" pitchFamily="34" charset="0"/>
              </a:rPr>
              <a:t>suspending</a:t>
            </a:r>
            <a:r>
              <a:rPr lang="en-US" altLang="en-US" sz="2400" dirty="0">
                <a:cs typeface="Arial" panose="020B0604020202020204" pitchFamily="34" charset="0"/>
              </a:rPr>
              <a:t> immediate reference and judgment upon what is being said: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Observing and interpreting verbal and nonverbal conversation while an individual is speaking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Give undivided attention, use silence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Using different questioning techniques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Examples: Leaning in, Uh-huh’s, Rephrasing , Asking questions, Clarifying, etc. </a:t>
            </a:r>
          </a:p>
        </p:txBody>
      </p:sp>
    </p:spTree>
    <p:extLst>
      <p:ext uri="{BB962C8B-B14F-4D97-AF65-F5344CB8AC3E}">
        <p14:creationId xmlns:p14="http://schemas.microsoft.com/office/powerpoint/2010/main" val="2194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Active Listening</a:t>
            </a:r>
            <a:endParaRPr lang="en-US" dirty="0"/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endParaRPr lang="en-US" altLang="en-US" sz="2400" dirty="0"/>
          </a:p>
          <a:p>
            <a:r>
              <a:rPr lang="en-US" altLang="en-US" sz="2400" dirty="0"/>
              <a:t>By actively listening to a person’s story, the responder will hopefully accomplish the following with the individual: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validate their concerns, emotions, and reactions; 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offer perspective from your objective viewpoint; 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provide hope and a sense of direction; 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identify resources they may have forgotten about or do not </a:t>
            </a:r>
            <a:r>
              <a:rPr lang="en-US" altLang="en-US" sz="2400" dirty="0" smtClean="0">
                <a:solidFill>
                  <a:schemeClr val="tx1"/>
                </a:solidFill>
              </a:rPr>
              <a:t>know exist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help alleviate the current crisis</a:t>
            </a:r>
          </a:p>
        </p:txBody>
      </p:sp>
    </p:spTree>
    <p:extLst>
      <p:ext uri="{BB962C8B-B14F-4D97-AF65-F5344CB8AC3E}">
        <p14:creationId xmlns:p14="http://schemas.microsoft.com/office/powerpoint/2010/main" val="2947941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Active Listening</a:t>
            </a:r>
            <a:endParaRPr lang="en-US" dirty="0"/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"/>
          </p:nvPr>
        </p:nvSpPr>
        <p:spPr>
          <a:xfrm>
            <a:off x="1735473" y="1746116"/>
            <a:ext cx="8504238" cy="4572000"/>
          </a:xfrm>
        </p:spPr>
        <p:txBody>
          <a:bodyPr/>
          <a:lstStyle/>
          <a:p>
            <a:r>
              <a:rPr lang="en-US" altLang="en-US" sz="2400" dirty="0"/>
              <a:t>Ask </a:t>
            </a:r>
            <a:r>
              <a:rPr lang="en-US" altLang="en-US" sz="2400" i="1" dirty="0"/>
              <a:t>open ended questions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“How do you feel about that?” “Could you tell me more about that?”</a:t>
            </a:r>
          </a:p>
          <a:p>
            <a:r>
              <a:rPr lang="en-US" altLang="en-US" sz="2400" dirty="0"/>
              <a:t>Reflection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“</a:t>
            </a:r>
            <a:r>
              <a:rPr lang="en-US" dirty="0">
                <a:solidFill>
                  <a:schemeClr val="tx1"/>
                </a:solidFill>
              </a:rPr>
              <a:t>It seems to me that you’re saying </a:t>
            </a:r>
            <a:r>
              <a:rPr lang="en-US" altLang="en-US" dirty="0">
                <a:solidFill>
                  <a:schemeClr val="tx1"/>
                </a:solidFill>
              </a:rPr>
              <a:t>you felt sad and lonely when…”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Restate what you have been told in simple terms.</a:t>
            </a:r>
          </a:p>
          <a:p>
            <a:r>
              <a:rPr lang="en-US" altLang="en-US" sz="2400" dirty="0"/>
              <a:t>Empathy -</a:t>
            </a:r>
            <a:r>
              <a:rPr lang="en-US" sz="2400" dirty="0"/>
              <a:t>the listener's effort to hear the other person accurately and non-judgmentally</a:t>
            </a:r>
            <a:endParaRPr lang="en-US" altLang="en-US" sz="2400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“I understand.” “That sounds like a very difficult situation.”</a:t>
            </a: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14930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361</TotalTime>
  <Words>1657</Words>
  <Application>Microsoft Office PowerPoint</Application>
  <PresentationFormat>Widescreen</PresentationFormat>
  <Paragraphs>229</Paragraphs>
  <Slides>41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The Art of Crisis Assessment </vt:lpstr>
      <vt:lpstr>Communication Skills in Crisis Situations</vt:lpstr>
      <vt:lpstr>Preparing to Talk a Person In Crisis</vt:lpstr>
      <vt:lpstr>Building Rapport</vt:lpstr>
      <vt:lpstr>Validation</vt:lpstr>
      <vt:lpstr>Active Listening</vt:lpstr>
      <vt:lpstr>Active Listening</vt:lpstr>
      <vt:lpstr>Active Listening</vt:lpstr>
      <vt:lpstr>Active Listening</vt:lpstr>
      <vt:lpstr>Active Listening</vt:lpstr>
      <vt:lpstr>Empathy</vt:lpstr>
      <vt:lpstr>Cultural Awareness</vt:lpstr>
      <vt:lpstr>De-escalation</vt:lpstr>
      <vt:lpstr>De-escalation</vt:lpstr>
      <vt:lpstr>De-escalation</vt:lpstr>
      <vt:lpstr>De-escalation</vt:lpstr>
      <vt:lpstr>De-escalation</vt:lpstr>
      <vt:lpstr>De-escalation with someone who is angry</vt:lpstr>
      <vt:lpstr>PowerPoint Presentation</vt:lpstr>
      <vt:lpstr>Self-Protection: Be Aware of your Surroundings</vt:lpstr>
      <vt:lpstr>De-escalation</vt:lpstr>
      <vt:lpstr>Responding to Psychotic Individuals</vt:lpstr>
      <vt:lpstr>Responding to Individuals Experiencing Psychosis</vt:lpstr>
      <vt:lpstr>Collaboration</vt:lpstr>
      <vt:lpstr>Crisis Assessment and Collaboration- Who do you talk to?</vt:lpstr>
      <vt:lpstr>THIS SLIDE IN CONSTRUCTION</vt:lpstr>
      <vt:lpstr>Client Collaboration- </vt:lpstr>
      <vt:lpstr> Client Collaboration-Strengths  </vt:lpstr>
      <vt:lpstr>Clinical Consultation</vt:lpstr>
      <vt:lpstr>When to engage clinical consultation </vt:lpstr>
      <vt:lpstr>When to engage clinical consultation </vt:lpstr>
      <vt:lpstr>Clinical Consultation</vt:lpstr>
      <vt:lpstr>Ethics and Boundaries In Crisis Situations</vt:lpstr>
      <vt:lpstr>Scope of Practice</vt:lpstr>
      <vt:lpstr>How Much Tylenol is too much Tylenol</vt:lpstr>
      <vt:lpstr>This is outside of your scope</vt:lpstr>
      <vt:lpstr>Ethics</vt:lpstr>
      <vt:lpstr>Boundaries</vt:lpstr>
      <vt:lpstr>Self Care</vt:lpstr>
      <vt:lpstr>You are important in this too..</vt:lpstr>
      <vt:lpstr>Importance of Self Care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NWCGC</dc:creator>
  <cp:lastModifiedBy>Iris Ostenson</cp:lastModifiedBy>
  <cp:revision>47</cp:revision>
  <cp:lastPrinted>2016-05-02T17:16:28Z</cp:lastPrinted>
  <dcterms:created xsi:type="dcterms:W3CDTF">2015-09-21T21:29:20Z</dcterms:created>
  <dcterms:modified xsi:type="dcterms:W3CDTF">2016-05-02T17:20:10Z</dcterms:modified>
</cp:coreProperties>
</file>